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embedTrueTypeFonts="1" autoCompressPictures="0">
  <p:sldMasterIdLst>
    <p:sldMasterId id="2147483735" r:id="rId4"/>
  </p:sldMasterIdLst>
  <p:notesMasterIdLst>
    <p:notesMasterId r:id="rId8"/>
  </p:notesMasterIdLst>
  <p:handoutMasterIdLst>
    <p:handoutMasterId r:id="rId9"/>
  </p:handoutMasterIdLst>
  <p:sldIdLst>
    <p:sldId id="258" r:id="rId5"/>
    <p:sldId id="439" r:id="rId6"/>
    <p:sldId id="440" r:id="rId7"/>
  </p:sldIdLst>
  <p:sldSz cx="12192000" cy="6858000"/>
  <p:notesSz cx="6858000" cy="9144000"/>
  <p:embeddedFontLst>
    <p:embeddedFont>
      <p:font typeface="Avenir" panose="02000503020000020003" pitchFamily="2" charset="0"/>
      <p:regular r:id="rId10"/>
      <p:italic r:id="rId11"/>
    </p:embeddedFont>
    <p:embeddedFont>
      <p:font typeface="Avenir Black" panose="02000503020000020003" pitchFamily="2" charset="0"/>
      <p:bold r:id="rId12"/>
      <p:italic r:id="rId13"/>
      <p:boldItalic r:id="rId14"/>
    </p:embeddedFont>
    <p:embeddedFont>
      <p:font typeface="Avenir Book" panose="02000503020000020003" pitchFamily="2" charset="0"/>
      <p:regular r:id="rId15"/>
      <p:italic r:id="rId16"/>
    </p:embeddedFont>
    <p:embeddedFont>
      <p:font typeface="Avenir Next LT Pro" panose="020B0504020202020204" pitchFamily="34" charset="77"/>
      <p:regular r:id="rId17"/>
      <p:bold r:id="rId18"/>
      <p:italic r:id="rId19"/>
      <p:boldItalic r:id="rId20"/>
    </p:embeddedFont>
    <p:embeddedFont>
      <p:font typeface="Avenir Next LT Pro Demi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1AB1102-CE4F-7C5D-A622-0B353BB7702D}" name="Jennifer Leinweber" initials="" userId="S::JenniferLeinweber@JenniferLeinweber.onmicrosoft.com::c68e75d4-c106-46f0-847c-f6898037d001" providerId="AD"/>
  <p188:author id="{73B9AFD7-B296-46B2-DCB4-84864EA23410}" name="Mark Mason" initials="" userId="S::mark.mason@thebridge.com::af28e763-da62-4a1a-9eb8-3e085c3212b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EDEBED"/>
    <a:srgbClr val="D1D2D6"/>
    <a:srgbClr val="F8009B"/>
    <a:srgbClr val="03FF9E"/>
    <a:srgbClr val="FCA7F6"/>
    <a:srgbClr val="C7C8C8"/>
    <a:srgbClr val="FE4238"/>
    <a:srgbClr val="6668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2D4C69-1426-0741-BC32-51901031B616}" v="5" dt="2024-08-23T15:45:31.872"/>
  </p1510:revLst>
</p1510:revInfo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31"/>
    <p:restoredTop sz="96040"/>
  </p:normalViewPr>
  <p:slideViewPr>
    <p:cSldViewPr snapToGrid="0" showGuides="1">
      <p:cViewPr varScale="1">
        <p:scale>
          <a:sx n="149" d="100"/>
          <a:sy n="149" d="100"/>
        </p:scale>
        <p:origin x="528" y="184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3" d="100"/>
        <a:sy n="123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3080" y="168"/>
      </p:cViewPr>
      <p:guideLst/>
    </p:cSldViewPr>
  </p:notesViewPr>
  <p:gridSpacing cx="649224" cy="64922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12.fntdata"/><Relationship Id="rId7" Type="http://schemas.openxmlformats.org/officeDocument/2006/relationships/slide" Target="slides/slide3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1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Carbone" userId="fd78c49e-20fe-4603-a653-a55c0566c6dd" providerId="ADAL" clId="{242D4C69-1426-0741-BC32-51901031B616}"/>
    <pc:docChg chg="custSel modSld">
      <pc:chgData name="Michael Carbone" userId="fd78c49e-20fe-4603-a653-a55c0566c6dd" providerId="ADAL" clId="{242D4C69-1426-0741-BC32-51901031B616}" dt="2024-08-23T18:26:46.479" v="1032" actId="20577"/>
      <pc:docMkLst>
        <pc:docMk/>
      </pc:docMkLst>
      <pc:sldChg chg="modSp mod">
        <pc:chgData name="Michael Carbone" userId="fd78c49e-20fe-4603-a653-a55c0566c6dd" providerId="ADAL" clId="{242D4C69-1426-0741-BC32-51901031B616}" dt="2024-08-23T18:25:18.569" v="1024" actId="20577"/>
        <pc:sldMkLst>
          <pc:docMk/>
          <pc:sldMk cId="699008341" sldId="258"/>
        </pc:sldMkLst>
        <pc:spChg chg="mod">
          <ac:chgData name="Michael Carbone" userId="fd78c49e-20fe-4603-a653-a55c0566c6dd" providerId="ADAL" clId="{242D4C69-1426-0741-BC32-51901031B616}" dt="2024-08-23T15:43:35.607" v="221" actId="1035"/>
          <ac:spMkLst>
            <pc:docMk/>
            <pc:sldMk cId="699008341" sldId="258"/>
            <ac:spMk id="8" creationId="{E308A731-9170-AFE2-A634-96488BF0CB65}"/>
          </ac:spMkLst>
        </pc:spChg>
        <pc:spChg chg="mod">
          <ac:chgData name="Michael Carbone" userId="fd78c49e-20fe-4603-a653-a55c0566c6dd" providerId="ADAL" clId="{242D4C69-1426-0741-BC32-51901031B616}" dt="2024-08-23T15:43:35.607" v="221" actId="1035"/>
          <ac:spMkLst>
            <pc:docMk/>
            <pc:sldMk cId="699008341" sldId="258"/>
            <ac:spMk id="10" creationId="{CD20F06F-1F0E-376E-8792-17341F6F3A73}"/>
          </ac:spMkLst>
        </pc:spChg>
        <pc:spChg chg="mod">
          <ac:chgData name="Michael Carbone" userId="fd78c49e-20fe-4603-a653-a55c0566c6dd" providerId="ADAL" clId="{242D4C69-1426-0741-BC32-51901031B616}" dt="2024-08-23T15:45:50.688" v="322" actId="1038"/>
          <ac:spMkLst>
            <pc:docMk/>
            <pc:sldMk cId="699008341" sldId="258"/>
            <ac:spMk id="13" creationId="{E1A44DD4-AD99-F04A-FD61-C657B9B1AF1D}"/>
          </ac:spMkLst>
        </pc:spChg>
        <pc:spChg chg="mod">
          <ac:chgData name="Michael Carbone" userId="fd78c49e-20fe-4603-a653-a55c0566c6dd" providerId="ADAL" clId="{242D4C69-1426-0741-BC32-51901031B616}" dt="2024-08-23T16:29:13.864" v="353" actId="20577"/>
          <ac:spMkLst>
            <pc:docMk/>
            <pc:sldMk cId="699008341" sldId="258"/>
            <ac:spMk id="15" creationId="{94DF130C-1D4D-9DF6-393A-B7906892B2D4}"/>
          </ac:spMkLst>
        </pc:spChg>
        <pc:spChg chg="mod">
          <ac:chgData name="Michael Carbone" userId="fd78c49e-20fe-4603-a653-a55c0566c6dd" providerId="ADAL" clId="{242D4C69-1426-0741-BC32-51901031B616}" dt="2024-08-23T15:45:50.688" v="322" actId="1038"/>
          <ac:spMkLst>
            <pc:docMk/>
            <pc:sldMk cId="699008341" sldId="258"/>
            <ac:spMk id="16" creationId="{1C79D045-C513-2EC7-CE81-4840D3234198}"/>
          </ac:spMkLst>
        </pc:spChg>
        <pc:spChg chg="mod">
          <ac:chgData name="Michael Carbone" userId="fd78c49e-20fe-4603-a653-a55c0566c6dd" providerId="ADAL" clId="{242D4C69-1426-0741-BC32-51901031B616}" dt="2024-08-23T15:44:03.959" v="302" actId="20577"/>
          <ac:spMkLst>
            <pc:docMk/>
            <pc:sldMk cId="699008341" sldId="258"/>
            <ac:spMk id="19" creationId="{5F0C6E8B-31C3-543C-CC9B-0819E0FA2DC9}"/>
          </ac:spMkLst>
        </pc:spChg>
        <pc:spChg chg="mod">
          <ac:chgData name="Michael Carbone" userId="fd78c49e-20fe-4603-a653-a55c0566c6dd" providerId="ADAL" clId="{242D4C69-1426-0741-BC32-51901031B616}" dt="2024-08-23T15:45:50.688" v="322" actId="1038"/>
          <ac:spMkLst>
            <pc:docMk/>
            <pc:sldMk cId="699008341" sldId="258"/>
            <ac:spMk id="22" creationId="{B9891B59-E010-CD8D-11A0-A0E440CD68C2}"/>
          </ac:spMkLst>
        </pc:spChg>
        <pc:spChg chg="mod">
          <ac:chgData name="Michael Carbone" userId="fd78c49e-20fe-4603-a653-a55c0566c6dd" providerId="ADAL" clId="{242D4C69-1426-0741-BC32-51901031B616}" dt="2024-08-23T18:25:18.569" v="1024" actId="20577"/>
          <ac:spMkLst>
            <pc:docMk/>
            <pc:sldMk cId="699008341" sldId="258"/>
            <ac:spMk id="25" creationId="{0493F3E1-73D2-A8EB-2032-61E0002D9A87}"/>
          </ac:spMkLst>
        </pc:spChg>
        <pc:picChg chg="mod">
          <ac:chgData name="Michael Carbone" userId="fd78c49e-20fe-4603-a653-a55c0566c6dd" providerId="ADAL" clId="{242D4C69-1426-0741-BC32-51901031B616}" dt="2024-08-23T15:45:11.453" v="305" actId="14826"/>
          <ac:picMkLst>
            <pc:docMk/>
            <pc:sldMk cId="699008341" sldId="258"/>
            <ac:picMk id="3" creationId="{98363E21-BB79-0241-B27B-693DFC99D866}"/>
          </ac:picMkLst>
        </pc:picChg>
      </pc:sldChg>
      <pc:sldChg chg="modSp mod">
        <pc:chgData name="Michael Carbone" userId="fd78c49e-20fe-4603-a653-a55c0566c6dd" providerId="ADAL" clId="{242D4C69-1426-0741-BC32-51901031B616}" dt="2024-08-23T15:45:31.872" v="307" actId="14826"/>
        <pc:sldMkLst>
          <pc:docMk/>
          <pc:sldMk cId="3724286665" sldId="439"/>
        </pc:sldMkLst>
        <pc:spChg chg="mod">
          <ac:chgData name="Michael Carbone" userId="fd78c49e-20fe-4603-a653-a55c0566c6dd" providerId="ADAL" clId="{242D4C69-1426-0741-BC32-51901031B616}" dt="2024-08-23T15:43:02.153" v="200" actId="33524"/>
          <ac:spMkLst>
            <pc:docMk/>
            <pc:sldMk cId="3724286665" sldId="439"/>
            <ac:spMk id="19" creationId="{5F0C6E8B-31C3-543C-CC9B-0819E0FA2DC9}"/>
          </ac:spMkLst>
        </pc:spChg>
        <pc:picChg chg="mod">
          <ac:chgData name="Michael Carbone" userId="fd78c49e-20fe-4603-a653-a55c0566c6dd" providerId="ADAL" clId="{242D4C69-1426-0741-BC32-51901031B616}" dt="2024-08-23T15:45:31.872" v="307" actId="14826"/>
          <ac:picMkLst>
            <pc:docMk/>
            <pc:sldMk cId="3724286665" sldId="439"/>
            <ac:picMk id="12" creationId="{89A7B541-CE9A-F549-8A49-D653980447CF}"/>
          </ac:picMkLst>
        </pc:picChg>
      </pc:sldChg>
      <pc:sldChg chg="modSp mod">
        <pc:chgData name="Michael Carbone" userId="fd78c49e-20fe-4603-a653-a55c0566c6dd" providerId="ADAL" clId="{242D4C69-1426-0741-BC32-51901031B616}" dt="2024-08-23T18:26:46.479" v="1032" actId="20577"/>
        <pc:sldMkLst>
          <pc:docMk/>
          <pc:sldMk cId="802861282" sldId="440"/>
        </pc:sldMkLst>
        <pc:spChg chg="mod">
          <ac:chgData name="Michael Carbone" userId="fd78c49e-20fe-4603-a653-a55c0566c6dd" providerId="ADAL" clId="{242D4C69-1426-0741-BC32-51901031B616}" dt="2024-08-23T15:42:01.953" v="115" actId="20577"/>
          <ac:spMkLst>
            <pc:docMk/>
            <pc:sldMk cId="802861282" sldId="440"/>
            <ac:spMk id="8" creationId="{E308A731-9170-AFE2-A634-96488BF0CB65}"/>
          </ac:spMkLst>
        </pc:spChg>
        <pc:spChg chg="mod">
          <ac:chgData name="Michael Carbone" userId="fd78c49e-20fe-4603-a653-a55c0566c6dd" providerId="ADAL" clId="{242D4C69-1426-0741-BC32-51901031B616}" dt="2024-08-23T18:26:46.479" v="1032" actId="20577"/>
          <ac:spMkLst>
            <pc:docMk/>
            <pc:sldMk cId="802861282" sldId="440"/>
            <ac:spMk id="25" creationId="{0493F3E1-73D2-A8EB-2032-61E0002D9A87}"/>
          </ac:spMkLst>
        </pc:spChg>
        <pc:picChg chg="mod">
          <ac:chgData name="Michael Carbone" userId="fd78c49e-20fe-4603-a653-a55c0566c6dd" providerId="ADAL" clId="{242D4C69-1426-0741-BC32-51901031B616}" dt="2024-08-23T15:45:23.291" v="306" actId="14826"/>
          <ac:picMkLst>
            <pc:docMk/>
            <pc:sldMk cId="802861282" sldId="440"/>
            <ac:picMk id="12" creationId="{B303BBCD-DAF1-974C-8875-C54D6E5080C0}"/>
          </ac:picMkLst>
        </pc:picChg>
      </pc:sldChg>
    </pc:docChg>
  </pc:docChgLst>
  <pc:docChgLst>
    <pc:chgData name="Michael Carbone" userId="fd78c49e-20fe-4603-a653-a55c0566c6dd" providerId="ADAL" clId="{2228C124-BB55-994E-ABE3-6DA6E7753F79}"/>
    <pc:docChg chg="modSld">
      <pc:chgData name="Michael Carbone" userId="fd78c49e-20fe-4603-a653-a55c0566c6dd" providerId="ADAL" clId="{2228C124-BB55-994E-ABE3-6DA6E7753F79}" dt="2024-04-09T20:27:30.929" v="1" actId="20577"/>
      <pc:docMkLst>
        <pc:docMk/>
      </pc:docMkLst>
      <pc:sldChg chg="modSp">
        <pc:chgData name="Michael Carbone" userId="fd78c49e-20fe-4603-a653-a55c0566c6dd" providerId="ADAL" clId="{2228C124-BB55-994E-ABE3-6DA6E7753F79}" dt="2024-04-09T20:27:30.929" v="1" actId="20577"/>
        <pc:sldMkLst>
          <pc:docMk/>
          <pc:sldMk cId="699008341" sldId="258"/>
        </pc:sldMkLst>
        <pc:spChg chg="mod">
          <ac:chgData name="Michael Carbone" userId="fd78c49e-20fe-4603-a653-a55c0566c6dd" providerId="ADAL" clId="{2228C124-BB55-994E-ABE3-6DA6E7753F79}" dt="2024-04-09T20:27:30.929" v="1" actId="20577"/>
          <ac:spMkLst>
            <pc:docMk/>
            <pc:sldMk cId="699008341" sldId="258"/>
            <ac:spMk id="25" creationId="{0493F3E1-73D2-A8EB-2032-61E0002D9A8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DDD2A4-356D-168F-FF6E-DBED6FB07B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50097F-7F09-12EF-3D01-9B20FB85CA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4986F-6F78-B742-9A9B-A846C63D61DA}" type="datetimeFigureOut">
              <a:rPr lang="en-US" smtClean="0"/>
              <a:t>8/23/24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D32600-BDED-12F9-98FA-8C102BC438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6CD46-6A0A-7B06-B261-2A02FEC21B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7B5F9C-1248-E943-8CC8-BD2609EAB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70807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venir Next LT Pro" panose="020B0504020202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venir Next LT Pro" panose="020B0504020202020204" pitchFamily="34" charset="77"/>
              </a:defRPr>
            </a:lvl1pPr>
          </a:lstStyle>
          <a:p>
            <a:fld id="{5B4F57B0-4C6C-6D43-B1C7-8CFC5D2208CC}" type="datetimeFigureOut">
              <a:rPr lang="en-US" smtClean="0"/>
              <a:pPr/>
              <a:t>8/23/24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venir Next LT Pro" panose="020B0504020202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venir Next LT Pro" panose="020B0504020202020204" pitchFamily="34" charset="77"/>
              </a:defRPr>
            </a:lvl1pPr>
          </a:lstStyle>
          <a:p>
            <a:fld id="{6C88C201-25AC-6040-9034-D4F1063BEF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063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10601" y="1122363"/>
            <a:ext cx="10883681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10601" y="3602038"/>
            <a:ext cx="10883681" cy="133032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2AB966CA-E299-2D46-8A42-FE09B404A29F}" type="datetime1">
              <a:rPr lang="en-US" smtClean="0"/>
              <a:pPr/>
              <a:t>8/23/24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65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5143" y="837380"/>
            <a:ext cx="10718601" cy="820745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5143" y="1675816"/>
            <a:ext cx="10718601" cy="445592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5" name="The Bridge - Left Rail Graphics">
            <a:extLst>
              <a:ext uri="{FF2B5EF4-FFF2-40B4-BE49-F238E27FC236}">
                <a16:creationId xmlns:a16="http://schemas.microsoft.com/office/drawing/2014/main" id="{3F27ABA6-DB8F-254F-5F91-09ACFFBB84DB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736141" cy="6858000"/>
            <a:chOff x="-1" y="-1786"/>
            <a:chExt cx="1473199" cy="13716000"/>
          </a:xfrm>
          <a:solidFill>
            <a:schemeClr val="tx2"/>
          </a:solidFill>
        </p:grpSpPr>
        <p:sp>
          <p:nvSpPr>
            <p:cNvPr id="46" name="Rectangle Element FPO">
              <a:extLst>
                <a:ext uri="{FF2B5EF4-FFF2-40B4-BE49-F238E27FC236}">
                  <a16:creationId xmlns:a16="http://schemas.microsoft.com/office/drawing/2014/main" id="{0577438E-0EBD-734B-B6FD-D425F698CDB5}"/>
                </a:ext>
              </a:extLst>
            </p:cNvPr>
            <p:cNvSpPr/>
            <p:nvPr/>
          </p:nvSpPr>
          <p:spPr>
            <a:xfrm>
              <a:off x="-1" y="-1786"/>
              <a:ext cx="1473199" cy="13716000"/>
            </a:xfrm>
            <a:custGeom>
              <a:avLst/>
              <a:gdLst>
                <a:gd name="connsiteX0" fmla="*/ 0 w 1473199"/>
                <a:gd name="connsiteY0" fmla="*/ 0 h 13716000"/>
                <a:gd name="connsiteX1" fmla="*/ 1473199 w 1473199"/>
                <a:gd name="connsiteY1" fmla="*/ 0 h 13716000"/>
                <a:gd name="connsiteX2" fmla="*/ 1473199 w 1473199"/>
                <a:gd name="connsiteY2" fmla="*/ 13716000 h 13716000"/>
                <a:gd name="connsiteX3" fmla="*/ 0 w 1473199"/>
                <a:gd name="connsiteY3" fmla="*/ 13716000 h 137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199" h="13716000">
                  <a:moveTo>
                    <a:pt x="0" y="0"/>
                  </a:moveTo>
                  <a:lnTo>
                    <a:pt x="1473199" y="0"/>
                  </a:lnTo>
                  <a:lnTo>
                    <a:pt x="1473199" y="13716000"/>
                  </a:lnTo>
                  <a:lnTo>
                    <a:pt x="0" y="1371600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E">
              <a:extLst>
                <a:ext uri="{FF2B5EF4-FFF2-40B4-BE49-F238E27FC236}">
                  <a16:creationId xmlns:a16="http://schemas.microsoft.com/office/drawing/2014/main" id="{C4964A43-1CDE-514D-C046-2F1732067A16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">
              <a:extLst>
                <a:ext uri="{FF2B5EF4-FFF2-40B4-BE49-F238E27FC236}">
                  <a16:creationId xmlns:a16="http://schemas.microsoft.com/office/drawing/2014/main" id="{9EC221BB-726D-BCBC-132B-02356CE61CF4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D">
              <a:extLst>
                <a:ext uri="{FF2B5EF4-FFF2-40B4-BE49-F238E27FC236}">
                  <a16:creationId xmlns:a16="http://schemas.microsoft.com/office/drawing/2014/main" id="{1AF77ABC-85F8-9897-403E-193D63D21563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I">
              <a:extLst>
                <a:ext uri="{FF2B5EF4-FFF2-40B4-BE49-F238E27FC236}">
                  <a16:creationId xmlns:a16="http://schemas.microsoft.com/office/drawing/2014/main" id="{D1542FF5-F0FB-FF57-D348-7F887568ECA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R">
              <a:extLst>
                <a:ext uri="{FF2B5EF4-FFF2-40B4-BE49-F238E27FC236}">
                  <a16:creationId xmlns:a16="http://schemas.microsoft.com/office/drawing/2014/main" id="{27EBCC3B-E866-63A6-6F29-9FAFB514C726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">
              <a:extLst>
                <a:ext uri="{FF2B5EF4-FFF2-40B4-BE49-F238E27FC236}">
                  <a16:creationId xmlns:a16="http://schemas.microsoft.com/office/drawing/2014/main" id="{7E4EC813-5D26-0391-D15B-01A1EDB7DA7C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E">
              <a:extLst>
                <a:ext uri="{FF2B5EF4-FFF2-40B4-BE49-F238E27FC236}">
                  <a16:creationId xmlns:a16="http://schemas.microsoft.com/office/drawing/2014/main" id="{A590D6D4-3933-2BFE-7727-B2D869BE5C49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H">
              <a:extLst>
                <a:ext uri="{FF2B5EF4-FFF2-40B4-BE49-F238E27FC236}">
                  <a16:creationId xmlns:a16="http://schemas.microsoft.com/office/drawing/2014/main" id="{6327B770-C89C-8687-8BC4-CBA89D1008CD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T">
              <a:extLst>
                <a:ext uri="{FF2B5EF4-FFF2-40B4-BE49-F238E27FC236}">
                  <a16:creationId xmlns:a16="http://schemas.microsoft.com/office/drawing/2014/main" id="{821DFCEC-0F2A-CBB3-6E1B-7563A5A47AB4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Bridge Graphic">
              <a:extLst>
                <a:ext uri="{FF2B5EF4-FFF2-40B4-BE49-F238E27FC236}">
                  <a16:creationId xmlns:a16="http://schemas.microsoft.com/office/drawing/2014/main" id="{6C71DCEB-CDCC-609A-F253-6B40CC284D48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2ED3E03-748A-D243-1C56-4A2E4A4675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51940" y="6356351"/>
            <a:ext cx="137180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lang="en-US" sz="1000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7F75C075-BAC0-0845-A506-70DDB27DB050}" type="datetimeFigureOut">
              <a:rPr lang="en-US" smtClean="0"/>
              <a:pPr/>
              <a:t>8/23/24</a:t>
            </a:fld>
            <a:endParaRPr lang="en-US" dirty="0"/>
          </a:p>
        </p:txBody>
      </p:sp>
      <p:pic>
        <p:nvPicPr>
          <p:cNvPr id="23" name="grid" descr="A grid of red squares&#10;&#10;Description automatically generated" hidden="1">
            <a:extLst>
              <a:ext uri="{FF2B5EF4-FFF2-40B4-BE49-F238E27FC236}">
                <a16:creationId xmlns:a16="http://schemas.microsoft.com/office/drawing/2014/main" id="{B0BF4923-49B4-3650-BE80-2E1C5DDBA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2191207" cy="685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7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lang="en-US" sz="1600" b="0" i="0" kern="1200" baseline="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344488" indent="-23018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5715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8001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10287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0" orient="horz" pos="2160">
          <p15:clr>
            <a:srgbClr val="F26B43"/>
          </p15:clr>
        </p15:guide>
        <p15:guide id="31" pos="4087">
          <p15:clr>
            <a:srgbClr val="F26B43"/>
          </p15:clr>
        </p15:guide>
        <p15:guide id="32" pos="722">
          <p15:clr>
            <a:srgbClr val="F26B43"/>
          </p15:clr>
        </p15:guide>
        <p15:guide id="33" pos="1140">
          <p15:clr>
            <a:srgbClr val="F26B43"/>
          </p15:clr>
        </p15:guide>
        <p15:guide id="34" pos="1564">
          <p15:clr>
            <a:srgbClr val="F26B43"/>
          </p15:clr>
        </p15:guide>
        <p15:guide id="35" pos="1983">
          <p15:clr>
            <a:srgbClr val="F26B43"/>
          </p15:clr>
        </p15:guide>
        <p15:guide id="36" pos="2407">
          <p15:clr>
            <a:srgbClr val="F26B43"/>
          </p15:clr>
        </p15:guide>
        <p15:guide id="37" pos="2816">
          <p15:clr>
            <a:srgbClr val="F26B43"/>
          </p15:clr>
        </p15:guide>
        <p15:guide id="38" pos="3241">
          <p15:clr>
            <a:srgbClr val="F26B43"/>
          </p15:clr>
        </p15:guide>
        <p15:guide id="39" pos="3840">
          <p15:clr>
            <a:srgbClr val="F26B43"/>
          </p15:clr>
        </p15:guide>
        <p15:guide id="40" pos="4514">
          <p15:clr>
            <a:srgbClr val="F26B43"/>
          </p15:clr>
        </p15:guide>
        <p15:guide id="41" pos="4926">
          <p15:clr>
            <a:srgbClr val="F26B43"/>
          </p15:clr>
        </p15:guide>
        <p15:guide id="42" pos="5354">
          <p15:clr>
            <a:srgbClr val="F26B43"/>
          </p15:clr>
        </p15:guide>
        <p15:guide id="43" pos="5763">
          <p15:clr>
            <a:srgbClr val="F26B43"/>
          </p15:clr>
        </p15:guide>
        <p15:guide id="44" pos="6187">
          <p15:clr>
            <a:srgbClr val="F26B43"/>
          </p15:clr>
        </p15:guide>
        <p15:guide id="45" pos="6609">
          <p15:clr>
            <a:srgbClr val="F26B43"/>
          </p15:clr>
        </p15:guide>
        <p15:guide id="46" pos="7030">
          <p15:clr>
            <a:srgbClr val="F26B43"/>
          </p15:clr>
        </p15:guide>
        <p15:guide id="47" pos="7452">
          <p15:clr>
            <a:srgbClr val="F26B43"/>
          </p15:clr>
        </p15:guide>
        <p15:guide id="48" orient="horz" pos="1683">
          <p15:clr>
            <a:srgbClr val="F26B43"/>
          </p15:clr>
        </p15:guide>
        <p15:guide id="49" orient="horz" pos="1204">
          <p15:clr>
            <a:srgbClr val="F26B43"/>
          </p15:clr>
        </p15:guide>
        <p15:guide id="50" orient="horz" pos="2637">
          <p15:clr>
            <a:srgbClr val="F26B43"/>
          </p15:clr>
        </p15:guide>
        <p15:guide id="51" orient="horz" pos="3107">
          <p15:clr>
            <a:srgbClr val="F26B43"/>
          </p15:clr>
        </p15:guide>
        <p15:guide id="52" orient="horz" pos="3579">
          <p15:clr>
            <a:srgbClr val="F26B43"/>
          </p15:clr>
        </p15:guide>
        <p15:guide id="53" orient="horz" pos="4057">
          <p15:clr>
            <a:srgbClr val="F26B43"/>
          </p15:clr>
        </p15:guide>
        <p15:guide id="54" pos="3658">
          <p15:clr>
            <a:srgbClr val="F26B43"/>
          </p15:clr>
        </p15:guide>
        <p15:guide id="55" orient="horz" pos="730">
          <p15:clr>
            <a:srgbClr val="F26B43"/>
          </p15:clr>
        </p15:guide>
        <p15:guide id="56" orient="horz" pos="258">
          <p15:clr>
            <a:srgbClr val="F26B43"/>
          </p15:clr>
        </p15:guide>
        <p15:guide id="57" pos="172">
          <p15:clr>
            <a:srgbClr val="F26B43"/>
          </p15:clr>
        </p15:guide>
        <p15:guide id="58" pos="2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C1C65-5C75-E8EE-EA88-A1CAD9872BBB}"/>
              </a:ext>
            </a:extLst>
          </p:cNvPr>
          <p:cNvSpPr txBox="1">
            <a:spLocks/>
          </p:cNvSpPr>
          <p:nvPr/>
        </p:nvSpPr>
        <p:spPr>
          <a:xfrm>
            <a:off x="2701291" y="409575"/>
            <a:ext cx="3105784" cy="13353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accent1"/>
                </a:solidFill>
              </a:rPr>
              <a:t>Michael Carbone </a:t>
            </a:r>
            <a:br>
              <a:rPr lang="en-US" sz="3200" b="1" dirty="0">
                <a:latin typeface="Avenir Black" panose="02000503020000020003" pitchFamily="2" charset="0"/>
              </a:rPr>
            </a:br>
            <a:r>
              <a:rPr lang="en-US" sz="1600" dirty="0">
                <a:solidFill>
                  <a:schemeClr val="tx2"/>
                </a:solidFill>
                <a:latin typeface="+mn-lt"/>
              </a:rPr>
              <a:t>Senior Consultant — Acceleration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08A731-9170-AFE2-A634-96488BF0CB65}"/>
              </a:ext>
            </a:extLst>
          </p:cNvPr>
          <p:cNvSpPr txBox="1"/>
          <p:nvPr/>
        </p:nvSpPr>
        <p:spPr>
          <a:xfrm>
            <a:off x="1146174" y="4247879"/>
            <a:ext cx="3324225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Functional Skills</a:t>
            </a:r>
          </a:p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Facilitation of meetings, Agile fundamentals, Time Management, Discovery, Project coordination, Cross team communication, User Story writing, Budgeting and Forecasting, Data Project Management, Platform Build, D365 Integration, Microsoft Fabric </a:t>
            </a:r>
            <a:endParaRPr lang="en-US" sz="1100" dirty="0"/>
          </a:p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</a:t>
            </a:r>
            <a:endParaRPr lang="en-US" sz="1100" i="0" dirty="0"/>
          </a:p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Certifications</a:t>
            </a:r>
            <a:endParaRPr lang="en-US" sz="1100" i="0" dirty="0"/>
          </a:p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(CSM) Certified Scrum Master, Scrum Alliance  ​</a:t>
            </a:r>
            <a:b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(PSM1) Professional Scrum Master,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Scrum.org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​</a:t>
            </a:r>
            <a:b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SAFe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5.0 Scrum Master </a:t>
            </a:r>
            <a:endParaRPr lang="en-US" sz="11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DF130C-1D4D-9DF6-393A-B7906892B2D4}"/>
              </a:ext>
            </a:extLst>
          </p:cNvPr>
          <p:cNvSpPr txBox="1"/>
          <p:nvPr/>
        </p:nvSpPr>
        <p:spPr>
          <a:xfrm>
            <a:off x="5145087" y="2422188"/>
            <a:ext cx="6696867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Industry Experience</a:t>
            </a:r>
          </a:p>
          <a:p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Financial Services | Food Distribution | Consumer Price Goods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0C6E8B-31C3-543C-CC9B-0819E0FA2DC9}"/>
              </a:ext>
            </a:extLst>
          </p:cNvPr>
          <p:cNvSpPr txBox="1"/>
          <p:nvPr/>
        </p:nvSpPr>
        <p:spPr>
          <a:xfrm>
            <a:off x="1146175" y="2079839"/>
            <a:ext cx="3324224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latin typeface="Avenir" panose="02000503020000020003" pitchFamily="2" charset="0"/>
              </a:rPr>
              <a:t>Michael joined The Bridge in June 2023. He previously worked at Millennium Trust Company for 3 years, where he developed the skills and passion for both Project Management and Agile Delivery, he now uses to help teams achieve higher levels of success and grow together. </a:t>
            </a:r>
            <a:endParaRPr lang="en-US" sz="1400" dirty="0">
              <a:solidFill>
                <a:schemeClr val="tx2"/>
              </a:solidFill>
              <a:latin typeface="Avenir" panose="02000503020000020003" pitchFamily="2" charset="0"/>
            </a:endParaRPr>
          </a:p>
        </p:txBody>
      </p:sp>
      <p:pic>
        <p:nvPicPr>
          <p:cNvPr id="11" name="Picture 10" descr="A person in a suit smiling&#10;&#10;Description automatically generated">
            <a:extLst>
              <a:ext uri="{FF2B5EF4-FFF2-40B4-BE49-F238E27FC236}">
                <a16:creationId xmlns:a16="http://schemas.microsoft.com/office/drawing/2014/main" id="{8508A752-18CB-0CC6-50B8-491550917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75" y="408200"/>
            <a:ext cx="1336675" cy="1336675"/>
          </a:xfrm>
          <a:prstGeom prst="ellipse">
            <a:avLst/>
          </a:prstGeom>
        </p:spPr>
      </p:pic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CD20F06F-1F0E-376E-8792-17341F6F3A73}"/>
              </a:ext>
            </a:extLst>
          </p:cNvPr>
          <p:cNvSpPr txBox="1">
            <a:spLocks/>
          </p:cNvSpPr>
          <p:nvPr/>
        </p:nvSpPr>
        <p:spPr>
          <a:xfrm>
            <a:off x="1146175" y="3927193"/>
            <a:ext cx="2386840" cy="14710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BACKGROUND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A44DD4-AD99-F04A-FD61-C657B9B1AF1D}"/>
              </a:ext>
            </a:extLst>
          </p:cNvPr>
          <p:cNvSpPr txBox="1"/>
          <p:nvPr/>
        </p:nvSpPr>
        <p:spPr>
          <a:xfrm>
            <a:off x="5948480" y="597195"/>
            <a:ext cx="302172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latin typeface="+mj-lt"/>
              </a:rPr>
              <a:t>Email</a:t>
            </a:r>
          </a:p>
          <a:p>
            <a:r>
              <a:rPr lang="en-US" sz="1100" dirty="0" err="1"/>
              <a:t>michael.carbone</a:t>
            </a:r>
            <a:r>
              <a:rPr lang="en-US" sz="1100" b="0" i="0" kern="1200" dirty="0" err="1">
                <a:solidFill>
                  <a:schemeClr val="tx1"/>
                </a:solidFill>
              </a:rPr>
              <a:t>@thebridge.com</a:t>
            </a:r>
            <a:endParaRPr lang="en-US" sz="1100" b="0" i="0" kern="12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79D045-C513-2EC7-CE81-4840D3234198}"/>
              </a:ext>
            </a:extLst>
          </p:cNvPr>
          <p:cNvSpPr txBox="1"/>
          <p:nvPr/>
        </p:nvSpPr>
        <p:spPr>
          <a:xfrm>
            <a:off x="5948479" y="1197712"/>
            <a:ext cx="302172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latin typeface="+mj-lt"/>
              </a:rPr>
              <a:t>Mobile</a:t>
            </a:r>
            <a:r>
              <a:rPr lang="en-US" sz="1100" i="0" dirty="0"/>
              <a:t> </a:t>
            </a:r>
          </a:p>
          <a:p>
            <a:r>
              <a:rPr lang="en-US" sz="1100" b="0" i="0" dirty="0"/>
              <a:t>(815) 545-9205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891B59-E010-CD8D-11A0-A0E440CD68C2}"/>
              </a:ext>
            </a:extLst>
          </p:cNvPr>
          <p:cNvSpPr txBox="1"/>
          <p:nvPr/>
        </p:nvSpPr>
        <p:spPr>
          <a:xfrm>
            <a:off x="8640880" y="596230"/>
            <a:ext cx="1935269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latin typeface="+mj-lt"/>
              </a:rPr>
              <a:t>Location</a:t>
            </a:r>
          </a:p>
          <a:p>
            <a:r>
              <a:rPr lang="en-US" sz="1100" dirty="0"/>
              <a:t>Chicago, IL</a:t>
            </a:r>
            <a:endParaRPr lang="en-US" sz="1100" b="0" i="0" dirty="0"/>
          </a:p>
          <a:p>
            <a:endParaRPr lang="en-US" sz="1100" b="0" i="0" dirty="0">
              <a:latin typeface="Avenir Book" panose="02000503020000020003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93F3E1-73D2-A8EB-2032-61E0002D9A87}"/>
              </a:ext>
            </a:extLst>
          </p:cNvPr>
          <p:cNvSpPr txBox="1"/>
          <p:nvPr/>
        </p:nvSpPr>
        <p:spPr>
          <a:xfrm>
            <a:off x="5145087" y="2970550"/>
            <a:ext cx="6684961" cy="38933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IT Management Consultant | The Bridge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Managed a team of Data Experts through a Cloud Data Platform implementation for a large 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CPG firm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ensuring we delivered on time and at/under budget throughout the engagement, escalating risks and roadblocks as well as reporting progress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Served as Project Manager for 2 teams of data experts (architects, engineers and data scientists) to analyze the data estate for a Luxury Travel Company and a large CPG firm to identify and solution for areas of exposure in both data governance and data optimization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Served as Business Analyst/ Scrum Master on a Scrum team for a large 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Food Distributor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client that was amidst a core transformation from an older legacy system to a new client facing application. 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Hosted Discovery sessions with both business and IT partners to gain a deeper understanding of the vision of the product as well as the technical limitations that may hinder our progress in development​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Upheld Agile principles and ceremonies, facilitating daily Stand-ups, Backlog refinement sessions, Sprint Planning meetings, Sprint Demo's and Sprint Retrospectives​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Owned teams Sprint and Kanban boards as well as wrote both FE and BE User Stories </a:t>
            </a:r>
          </a:p>
          <a:p>
            <a:br>
              <a:rPr lang="en-US" sz="1100" dirty="0">
                <a:solidFill>
                  <a:schemeClr val="tx2"/>
                </a:solidFill>
                <a:latin typeface="+mj-lt"/>
              </a:rPr>
            </a:br>
            <a:r>
              <a:rPr lang="en-US" sz="1100" dirty="0">
                <a:solidFill>
                  <a:schemeClr val="tx2"/>
                </a:solidFill>
                <a:latin typeface="+mj-lt"/>
              </a:rPr>
              <a:t>Scrum Master | Millennium Trust Company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Served as a Scrum Master on an Agile team focusing our efforts around building an employer sponsored ESA (Emergency Savings Account) a 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financial services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product similar to an HSA/FSA offered to on-shore small to mid-sized businesses to add to their employee benefit packages 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Implemented a Working Agreement within the team, ensuring all members always in sync on roles and responsibilities​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Collaborated with team to establish a Definition of Done​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Managed team Sprint board and created all User Stories for the team </a:t>
            </a:r>
          </a:p>
        </p:txBody>
      </p:sp>
      <p:sp>
        <p:nvSpPr>
          <p:cNvPr id="26" name="Subheader Placeholder">
            <a:extLst>
              <a:ext uri="{FF2B5EF4-FFF2-40B4-BE49-F238E27FC236}">
                <a16:creationId xmlns:a16="http://schemas.microsoft.com/office/drawing/2014/main" id="{ACB8F898-BFFE-CD3F-9D09-59C4B4486119}"/>
              </a:ext>
            </a:extLst>
          </p:cNvPr>
          <p:cNvSpPr txBox="1">
            <a:spLocks/>
          </p:cNvSpPr>
          <p:nvPr/>
        </p:nvSpPr>
        <p:spPr>
          <a:xfrm>
            <a:off x="5145087" y="2083926"/>
            <a:ext cx="2564608" cy="16848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EXPERIENCE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363E21-BB79-0241-B27B-693DFC99D8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619" r="17619"/>
          <a:stretch/>
        </p:blipFill>
        <p:spPr>
          <a:xfrm>
            <a:off x="1146174" y="397818"/>
            <a:ext cx="1347600" cy="134705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99008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C1C65-5C75-E8EE-EA88-A1CAD9872BBB}"/>
              </a:ext>
            </a:extLst>
          </p:cNvPr>
          <p:cNvSpPr txBox="1">
            <a:spLocks/>
          </p:cNvSpPr>
          <p:nvPr/>
        </p:nvSpPr>
        <p:spPr>
          <a:xfrm>
            <a:off x="1146174" y="4186238"/>
            <a:ext cx="3998913" cy="74612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accent1"/>
                </a:solidFill>
              </a:rPr>
              <a:t>Michael Carbone</a:t>
            </a:r>
            <a:br>
              <a:rPr lang="en-US" sz="2600" b="1" dirty="0">
                <a:latin typeface="Avenir Black" panose="02000503020000020003" pitchFamily="2" charset="0"/>
              </a:rPr>
            </a:br>
            <a:r>
              <a:rPr lang="en-US" sz="2600" dirty="0">
                <a:solidFill>
                  <a:schemeClr val="tx2"/>
                </a:solidFill>
              </a:rPr>
              <a:t>Senior Consultant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0C6E8B-31C3-543C-CC9B-0819E0FA2DC9}"/>
              </a:ext>
            </a:extLst>
          </p:cNvPr>
          <p:cNvSpPr txBox="1"/>
          <p:nvPr/>
        </p:nvSpPr>
        <p:spPr>
          <a:xfrm>
            <a:off x="6095999" y="2682273"/>
            <a:ext cx="5734050" cy="3200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600" dirty="0">
                <a:solidFill>
                  <a:schemeClr val="tx2"/>
                </a:solidFill>
                <a:latin typeface="Avenir Book" panose="02000503020000020003" pitchFamily="2" charset="0"/>
              </a:rPr>
              <a:t>Michael joined The Bridge in June 2023. He previously worked at Millennium Trust Company for 3 years, where he developed the skills and passion for both Project Management and Agile Delivery, he now uses to help teams achieve higher levels of success and grow together. </a:t>
            </a:r>
          </a:p>
        </p:txBody>
      </p:sp>
      <p:pic>
        <p:nvPicPr>
          <p:cNvPr id="11" name="Picture 10" descr="A person in a suit smiling&#10;&#10;Description automatically generated">
            <a:extLst>
              <a:ext uri="{FF2B5EF4-FFF2-40B4-BE49-F238E27FC236}">
                <a16:creationId xmlns:a16="http://schemas.microsoft.com/office/drawing/2014/main" id="{8508A752-18CB-0CC6-50B8-491550917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75" y="1158875"/>
            <a:ext cx="2674938" cy="2674938"/>
          </a:xfrm>
          <a:prstGeom prst="ellipse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A44DD4-AD99-F04A-FD61-C657B9B1AF1D}"/>
              </a:ext>
            </a:extLst>
          </p:cNvPr>
          <p:cNvSpPr txBox="1"/>
          <p:nvPr/>
        </p:nvSpPr>
        <p:spPr>
          <a:xfrm>
            <a:off x="6095999" y="1159840"/>
            <a:ext cx="242943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latin typeface="+mj-lt"/>
              </a:rPr>
              <a:t>Email</a:t>
            </a:r>
          </a:p>
          <a:p>
            <a:r>
              <a:rPr lang="en-US" sz="1200" dirty="0" err="1"/>
              <a:t>michael.carbone@thebridge.com</a:t>
            </a:r>
            <a:endParaRPr 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79D045-C513-2EC7-CE81-4840D3234198}"/>
              </a:ext>
            </a:extLst>
          </p:cNvPr>
          <p:cNvSpPr txBox="1"/>
          <p:nvPr/>
        </p:nvSpPr>
        <p:spPr>
          <a:xfrm>
            <a:off x="6095999" y="1760357"/>
            <a:ext cx="302172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latin typeface="+mj-lt"/>
              </a:rPr>
              <a:t>Mobile</a:t>
            </a:r>
            <a:r>
              <a:rPr lang="en-US" sz="1200" i="0" dirty="0"/>
              <a:t> </a:t>
            </a:r>
          </a:p>
          <a:p>
            <a:r>
              <a:rPr lang="en-US" sz="1200" b="0" i="0" dirty="0"/>
              <a:t>(815) 545-9205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891B59-E010-CD8D-11A0-A0E440CD68C2}"/>
              </a:ext>
            </a:extLst>
          </p:cNvPr>
          <p:cNvSpPr txBox="1"/>
          <p:nvPr/>
        </p:nvSpPr>
        <p:spPr>
          <a:xfrm>
            <a:off x="9148763" y="1158875"/>
            <a:ext cx="193526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latin typeface="+mj-lt"/>
              </a:rPr>
              <a:t>Location</a:t>
            </a:r>
          </a:p>
          <a:p>
            <a:r>
              <a:rPr lang="en-US" sz="1200" dirty="0"/>
              <a:t>Chicago</a:t>
            </a:r>
            <a:r>
              <a:rPr lang="en-US" sz="1200" b="0" i="0" dirty="0"/>
              <a:t>, Illinois</a:t>
            </a:r>
          </a:p>
          <a:p>
            <a:endParaRPr lang="en-US" sz="1200" b="0" i="0" dirty="0">
              <a:latin typeface="Avenir Book" panose="02000503020000020003" pitchFamily="2" charset="0"/>
            </a:endParaRPr>
          </a:p>
        </p:txBody>
      </p:sp>
      <p:pic>
        <p:nvPicPr>
          <p:cNvPr id="2" name="Picture 1" descr="A logo of a hexagon&#10;&#10;Description automatically generated">
            <a:extLst>
              <a:ext uri="{FF2B5EF4-FFF2-40B4-BE49-F238E27FC236}">
                <a16:creationId xmlns:a16="http://schemas.microsoft.com/office/drawing/2014/main" id="{24C08653-0D35-6A24-A3CF-28A6A4844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174" y="5068935"/>
            <a:ext cx="438912" cy="43891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CAAA65A-39A7-E21A-4A8A-EF022F5A2EB7}"/>
              </a:ext>
            </a:extLst>
          </p:cNvPr>
          <p:cNvSpPr txBox="1">
            <a:spLocks/>
          </p:cNvSpPr>
          <p:nvPr/>
        </p:nvSpPr>
        <p:spPr>
          <a:xfrm>
            <a:off x="1718282" y="5063473"/>
            <a:ext cx="3998913" cy="438912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tx2"/>
                </a:solidFill>
                <a:latin typeface="+mn-lt"/>
              </a:rPr>
              <a:t>Acceleration</a:t>
            </a:r>
          </a:p>
        </p:txBody>
      </p:sp>
      <p:pic>
        <p:nvPicPr>
          <p:cNvPr id="10" name="Picture 9" descr="A purple circle with white dots and lines&#10;&#10;Description automatically generated">
            <a:extLst>
              <a:ext uri="{FF2B5EF4-FFF2-40B4-BE49-F238E27FC236}">
                <a16:creationId xmlns:a16="http://schemas.microsoft.com/office/drawing/2014/main" id="{824B61A8-17C0-BF4A-B72A-530F8FEBF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964" y="5063473"/>
            <a:ext cx="463331" cy="4633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A7B541-CE9A-F549-8A49-D653980447C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619" r="17619"/>
          <a:stretch/>
        </p:blipFill>
        <p:spPr>
          <a:xfrm>
            <a:off x="1106297" y="1129772"/>
            <a:ext cx="2734245" cy="273314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24286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C1C65-5C75-E8EE-EA88-A1CAD9872BBB}"/>
              </a:ext>
            </a:extLst>
          </p:cNvPr>
          <p:cNvSpPr txBox="1">
            <a:spLocks/>
          </p:cNvSpPr>
          <p:nvPr/>
        </p:nvSpPr>
        <p:spPr>
          <a:xfrm>
            <a:off x="2160919" y="409575"/>
            <a:ext cx="3105784" cy="7493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accent1"/>
                </a:solidFill>
              </a:rPr>
              <a:t>Michael Carbone</a:t>
            </a:r>
            <a:br>
              <a:rPr lang="en-US" sz="3200" b="1" dirty="0">
                <a:latin typeface="Avenir Black" panose="02000503020000020003" pitchFamily="2" charset="0"/>
              </a:rPr>
            </a:br>
            <a:r>
              <a:rPr lang="en-US" sz="1600" dirty="0">
                <a:solidFill>
                  <a:schemeClr val="tx2"/>
                </a:solidFill>
                <a:latin typeface="+mn-lt"/>
              </a:rPr>
              <a:t> Senior Consultant — Acceleration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08A731-9170-AFE2-A634-96488BF0CB65}"/>
              </a:ext>
            </a:extLst>
          </p:cNvPr>
          <p:cNvSpPr txBox="1"/>
          <p:nvPr/>
        </p:nvSpPr>
        <p:spPr>
          <a:xfrm>
            <a:off x="1146174" y="1909041"/>
            <a:ext cx="2674939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solidFill>
                  <a:schemeClr val="tx2"/>
                </a:solidFill>
                <a:latin typeface="+mj-lt"/>
              </a:rPr>
              <a:t>Functional Skills</a:t>
            </a: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Facilitation of meetings, Agile fundamentals, Time Management, Discovery, Project coordination, Cross team communication, User Story writing, Budgeting and Forecasting, Data Project Management, Platform Build, D365 Integration, Microsoft Fabric </a:t>
            </a:r>
            <a:endParaRPr lang="en-US" sz="1200" dirty="0"/>
          </a:p>
          <a:p>
            <a:endParaRPr lang="en-US" sz="1200" i="0" dirty="0"/>
          </a:p>
          <a:p>
            <a:r>
              <a:rPr lang="en-US" sz="1200" dirty="0">
                <a:solidFill>
                  <a:schemeClr val="tx2"/>
                </a:solidFill>
                <a:latin typeface="+mj-lt"/>
              </a:rPr>
              <a:t>Certifications</a:t>
            </a:r>
            <a:endParaRPr lang="en-US" sz="1200" i="0" dirty="0"/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(CSM) Certified Scrum Master, Scrum Alliance  ​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(PSM1) Professional Scrum Master,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Scrum.org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​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SAFe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5.0 Scrum Master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DF130C-1D4D-9DF6-393A-B7906892B2D4}"/>
              </a:ext>
            </a:extLst>
          </p:cNvPr>
          <p:cNvSpPr txBox="1"/>
          <p:nvPr/>
        </p:nvSpPr>
        <p:spPr>
          <a:xfrm>
            <a:off x="4470400" y="1909041"/>
            <a:ext cx="73715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solidFill>
                  <a:schemeClr val="tx2"/>
                </a:solidFill>
                <a:latin typeface="+mj-lt"/>
              </a:rPr>
              <a:t>Industry Experience</a:t>
            </a:r>
          </a:p>
          <a:p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Financial Services | Food Distribution</a:t>
            </a:r>
          </a:p>
        </p:txBody>
      </p:sp>
      <p:pic>
        <p:nvPicPr>
          <p:cNvPr id="11" name="Picture 10" descr="A person in a suit smiling&#10;&#10;Description automatically generated">
            <a:extLst>
              <a:ext uri="{FF2B5EF4-FFF2-40B4-BE49-F238E27FC236}">
                <a16:creationId xmlns:a16="http://schemas.microsoft.com/office/drawing/2014/main" id="{8508A752-18CB-0CC6-50B8-491550917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76" y="408201"/>
            <a:ext cx="750674" cy="750674"/>
          </a:xfrm>
          <a:prstGeom prst="ellipse">
            <a:avLst/>
          </a:prstGeom>
        </p:spPr>
      </p:pic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CD20F06F-1F0E-376E-8792-17341F6F3A73}"/>
              </a:ext>
            </a:extLst>
          </p:cNvPr>
          <p:cNvSpPr txBox="1">
            <a:spLocks/>
          </p:cNvSpPr>
          <p:nvPr/>
        </p:nvSpPr>
        <p:spPr>
          <a:xfrm>
            <a:off x="1146175" y="1602309"/>
            <a:ext cx="2386840" cy="14710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BACKGROUND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93F3E1-73D2-A8EB-2032-61E0002D9A87}"/>
              </a:ext>
            </a:extLst>
          </p:cNvPr>
          <p:cNvSpPr txBox="1"/>
          <p:nvPr/>
        </p:nvSpPr>
        <p:spPr>
          <a:xfrm>
            <a:off x="4470400" y="2499443"/>
            <a:ext cx="7371556" cy="42473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solidFill>
                  <a:schemeClr val="tx2"/>
                </a:solidFill>
                <a:latin typeface="+mj-lt"/>
              </a:rPr>
              <a:t>IT Management Consultant | The Bridge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Managed a team of Data Experts through a Cloud Data Platform implementation for a large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CPG firm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ensuring we delivered on time and at/under budget throughout the engagement, escalating risks and roadblocks as well as reporting progress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Served as Project Manager for 2 teams of data experts (architects, engineers and data scientists) to analyze the data estate for a Luxury Travel Company and a large CPG firm to identify and solution for areas of exposure in both data governance and data optimization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Served as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 Analyst/ Scrum Master on a Scrum team for a large 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Food Distributor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client that was amidst a core transformation from an older legacy system to a new client facing application. 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Hosted Discovery sessions with both business and IT partners to gain a deeper understanding of the vision of the product as well as the technical limitations that may hinder our progress in development​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Upheld Agile principles and ceremonies, facilitating daily Stand-ups, Backlog refinement sessions, Sprint Planning meetings, Sprint Demo's and Sprint Retrospectives​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Owned teams Sprint and Kanban boards as well as wrote both FE and BE User Stories </a:t>
            </a:r>
          </a:p>
          <a:p>
            <a:br>
              <a:rPr lang="en-US" sz="1200" dirty="0">
                <a:solidFill>
                  <a:schemeClr val="tx2"/>
                </a:solidFill>
                <a:latin typeface="+mj-lt"/>
              </a:rPr>
            </a:br>
            <a:r>
              <a:rPr lang="en-US" sz="1200" dirty="0">
                <a:solidFill>
                  <a:schemeClr val="tx2"/>
                </a:solidFill>
                <a:latin typeface="+mj-lt"/>
              </a:rPr>
              <a:t>Scrum Master | Millennium Trust Company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Served as Scrum Master on an Agile team focusing our efforts around building an employer sponsored ESA (Emergency Savings Account) a financial services product similar to an HSA/FSA offered to on-shore small to mid-sized businesses to add to their employee benefit packages 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Implemented a Working Agreement within the team, ensuring all members always in sync on roles and responsibilities​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Collaborated with team to establish a Definition of Done​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Managed team Sprint board and created all User Stories for the team </a:t>
            </a:r>
          </a:p>
        </p:txBody>
      </p:sp>
      <p:sp>
        <p:nvSpPr>
          <p:cNvPr id="26" name="Subheader Placeholder">
            <a:extLst>
              <a:ext uri="{FF2B5EF4-FFF2-40B4-BE49-F238E27FC236}">
                <a16:creationId xmlns:a16="http://schemas.microsoft.com/office/drawing/2014/main" id="{ACB8F898-BFFE-CD3F-9D09-59C4B4486119}"/>
              </a:ext>
            </a:extLst>
          </p:cNvPr>
          <p:cNvSpPr txBox="1">
            <a:spLocks/>
          </p:cNvSpPr>
          <p:nvPr/>
        </p:nvSpPr>
        <p:spPr>
          <a:xfrm>
            <a:off x="4470400" y="1570779"/>
            <a:ext cx="2564608" cy="16848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EXPERIENCE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1AA82F-ED2D-BAE4-32A0-DD6D97271952}"/>
              </a:ext>
            </a:extLst>
          </p:cNvPr>
          <p:cNvSpPr txBox="1"/>
          <p:nvPr/>
        </p:nvSpPr>
        <p:spPr>
          <a:xfrm>
            <a:off x="5827143" y="408201"/>
            <a:ext cx="2135200" cy="75067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i="0" dirty="0">
                <a:latin typeface="+mj-lt"/>
              </a:rPr>
              <a:t>Email</a:t>
            </a:r>
          </a:p>
          <a:p>
            <a:r>
              <a:rPr lang="en-US" sz="1100" dirty="0" err="1"/>
              <a:t>m</a:t>
            </a:r>
            <a:r>
              <a:rPr lang="en-US" sz="1100" b="0" i="0" kern="1200" dirty="0" err="1">
                <a:solidFill>
                  <a:schemeClr val="tx1"/>
                </a:solidFill>
              </a:rPr>
              <a:t>ichael.carbone@thebridge.com</a:t>
            </a:r>
            <a:endParaRPr lang="en-US" sz="1100" b="0" i="0" kern="12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793F38-3EA5-E27A-341E-088FA9098FA0}"/>
              </a:ext>
            </a:extLst>
          </p:cNvPr>
          <p:cNvSpPr txBox="1"/>
          <p:nvPr/>
        </p:nvSpPr>
        <p:spPr>
          <a:xfrm>
            <a:off x="8812765" y="414893"/>
            <a:ext cx="1301644" cy="74398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i="0" dirty="0">
                <a:latin typeface="+mj-lt"/>
              </a:rPr>
              <a:t>Mobile</a:t>
            </a:r>
            <a:r>
              <a:rPr lang="en-US" sz="1200" i="0" dirty="0"/>
              <a:t> </a:t>
            </a:r>
          </a:p>
          <a:p>
            <a:r>
              <a:rPr lang="en-US" sz="1200" b="0" i="0" dirty="0"/>
              <a:t>(815) 545-9205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1FACB2-FAFD-7CDF-9AF4-5D6662DDA1AD}"/>
              </a:ext>
            </a:extLst>
          </p:cNvPr>
          <p:cNvSpPr txBox="1"/>
          <p:nvPr/>
        </p:nvSpPr>
        <p:spPr>
          <a:xfrm>
            <a:off x="10491788" y="407236"/>
            <a:ext cx="1350167" cy="74398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dirty="0">
                <a:latin typeface="+mj-lt"/>
              </a:rPr>
              <a:t>Location</a:t>
            </a:r>
          </a:p>
          <a:p>
            <a:r>
              <a:rPr lang="en-US" sz="1200" b="0" i="0" dirty="0"/>
              <a:t>Chicago, Illinois</a:t>
            </a:r>
            <a:endParaRPr lang="en-US" sz="1200" b="0" i="0" dirty="0">
              <a:latin typeface="Avenir Book" panose="02000503020000020003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03BBCD-DAF1-974C-8875-C54D6E5080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619" r="17619"/>
          <a:stretch/>
        </p:blipFill>
        <p:spPr>
          <a:xfrm>
            <a:off x="1146174" y="397819"/>
            <a:ext cx="753704" cy="753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02861282"/>
      </p:ext>
    </p:extLst>
  </p:cSld>
  <p:clrMapOvr>
    <a:masterClrMapping/>
  </p:clrMapOvr>
</p:sld>
</file>

<file path=ppt/theme/theme1.xml><?xml version="1.0" encoding="utf-8"?>
<a:theme xmlns:a="http://schemas.openxmlformats.org/drawingml/2006/main" name="The Bridge Theme - V01">
  <a:themeElements>
    <a:clrScheme name="The Bridge 2024 Color Palette">
      <a:dk1>
        <a:srgbClr val="000000"/>
      </a:dk1>
      <a:lt1>
        <a:srgbClr val="FFFFFF"/>
      </a:lt1>
      <a:dk2>
        <a:srgbClr val="242834"/>
      </a:dk2>
      <a:lt2>
        <a:srgbClr val="FFFFFF"/>
      </a:lt2>
      <a:accent1>
        <a:srgbClr val="FF4138"/>
      </a:accent1>
      <a:accent2>
        <a:srgbClr val="232835"/>
      </a:accent2>
      <a:accent3>
        <a:srgbClr val="61B2DD"/>
      </a:accent3>
      <a:accent4>
        <a:srgbClr val="086E4F"/>
      </a:accent4>
      <a:accent5>
        <a:srgbClr val="641923"/>
      </a:accent5>
      <a:accent6>
        <a:srgbClr val="976391"/>
      </a:accent6>
      <a:hlink>
        <a:srgbClr val="21B2FF"/>
      </a:hlink>
      <a:folHlink>
        <a:srgbClr val="666869"/>
      </a:folHlink>
    </a:clrScheme>
    <a:fontScheme name="The Bridge - Fonts">
      <a:majorFont>
        <a:latin typeface="Avenir Next LT Pro Demi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 Bridge Theme - V01" id="{6008B182-FE83-1C46-AFC5-B69E86353FCC}" vid="{0A38B5E1-AAD0-484B-AE36-74D7632B8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B26D0A9-8D78-8C49-A574-C67A214FDB6F}">
  <we:reference id="wa200000729" version="3.19.222.0" store="en-US" storeType="OMEX"/>
  <we:alternateReferences>
    <we:reference id="WA200000729" version="3.19.222.0" store="WA200000729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759F3A5467CD46A2080B886093CFD7" ma:contentTypeVersion="20" ma:contentTypeDescription="Create a new document." ma:contentTypeScope="" ma:versionID="413872e3de1c0c8be625aaa8835e44d1">
  <xsd:schema xmlns:xsd="http://www.w3.org/2001/XMLSchema" xmlns:xs="http://www.w3.org/2001/XMLSchema" xmlns:p="http://schemas.microsoft.com/office/2006/metadata/properties" xmlns:ns2="a6522676-9d5d-4c93-bc87-501c8cb86033" xmlns:ns3="bb4d6d32-6586-43b9-b010-b256dfc70333" targetNamespace="http://schemas.microsoft.com/office/2006/metadata/properties" ma:root="true" ma:fieldsID="5ecd02bbd77e83262fb86a2c97f2ab64" ns2:_="" ns3:_="">
    <xsd:import namespace="a6522676-9d5d-4c93-bc87-501c8cb86033"/>
    <xsd:import namespace="bb4d6d32-6586-43b9-b010-b256dfc70333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2:SharedWithUsers" minOccurs="0"/>
                <xsd:element ref="ns2:SharedWithDetails" minOccurs="0"/>
                <xsd:element ref="ns3:MediaServiceDateTaken" minOccurs="0"/>
                <xsd:element ref="ns3:MediaLengthInSeconds" minOccurs="0"/>
                <xsd:element ref="ns3:Capability" minOccurs="0"/>
                <xsd:element ref="ns3:Owner" minOccurs="0"/>
                <xsd:element ref="ns3:lcf76f155ced4ddcb4097134ff3c332f" minOccurs="0"/>
                <xsd:element ref="ns3:MediaServiceLocation" minOccurs="0"/>
                <xsd:element ref="ns3:MediaServiceSearchProperties" minOccurs="0"/>
                <xsd:element ref="ns3:Practic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22676-9d5d-4c93-bc87-501c8cb86033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a6092b07-db02-44d2-9cef-a4f70d77c2a8}" ma:internalName="TaxCatchAll" ma:showField="CatchAllData" ma:web="a6522676-9d5d-4c93-bc87-501c8cb860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4d6d32-6586-43b9-b010-b256dfc703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Capability" ma:index="19" nillable="true" ma:displayName="Capability" ma:format="Dropdown" ma:internalName="Capability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gile Effectiveness"/>
                    <xsd:enumeration value="Change Management &amp; Comms"/>
                    <xsd:enumeration value="Employee Engagement &amp; Culture"/>
                    <xsd:enumeration value="Executive Coaching &amp; Leadership Development"/>
                    <xsd:enumeration value="Organizational Assessments"/>
                    <xsd:enumeration value="Product Development"/>
                    <xsd:enumeration value="Project Management &amp; Governance"/>
                    <xsd:enumeration value="SharePoint &amp; Office365"/>
                    <xsd:enumeration value="Strategy Development &amp; Roadmapping"/>
                  </xsd:restriction>
                </xsd:simpleType>
              </xsd:element>
            </xsd:sequence>
          </xsd:extension>
        </xsd:complexContent>
      </xsd:complexType>
    </xsd:element>
    <xsd:element name="Owner" ma:index="20" nillable="true" ma:displayName="Owner" ma:format="Dropdown" ma:list="UserInfo" ma:SharePointGroup="0" ma:internalName="Owner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ff15e56-e300-4490-8337-7c24d25d73a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Practice" ma:index="25" nillable="true" ma:displayName="Practice" ma:default="Unknown" ma:description="Practice" ma:format="Dropdown" ma:internalName="Practice">
      <xsd:simpleType>
        <xsd:union memberTypes="dms:Text">
          <xsd:simpleType>
            <xsd:restriction base="dms:Choice">
              <xsd:enumeration value="Cloud &amp; Product"/>
              <xsd:enumeration value="Acceleration"/>
              <xsd:enumeration value="Data &amp; AI"/>
              <xsd:enumeration value="Experiences"/>
              <xsd:enumeration value="Client Leadership"/>
              <xsd:enumeration value="Executive"/>
              <xsd:enumeration value="Unknown"/>
            </xsd:restriction>
          </xsd:simpleType>
        </xsd:un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b4d6d32-6586-43b9-b010-b256dfc70333">
      <Terms xmlns="http://schemas.microsoft.com/office/infopath/2007/PartnerControls"/>
    </lcf76f155ced4ddcb4097134ff3c332f>
    <TaxCatchAll xmlns="a6522676-9d5d-4c93-bc87-501c8cb86033" xsi:nil="true"/>
    <Owner xmlns="bb4d6d32-6586-43b9-b010-b256dfc70333">
      <UserInfo>
        <DisplayName/>
        <AccountId xsi:nil="true"/>
        <AccountType/>
      </UserInfo>
    </Owner>
    <Capability xmlns="bb4d6d32-6586-43b9-b010-b256dfc70333" xsi:nil="true"/>
    <Practice xmlns="bb4d6d32-6586-43b9-b010-b256dfc70333">Unknown</Practice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C579E1-14AC-4230-B0F3-780A102EDC2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522676-9d5d-4c93-bc87-501c8cb86033"/>
    <ds:schemaRef ds:uri="bb4d6d32-6586-43b9-b010-b256dfc703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76851C3-F873-4A96-B5BC-7136D9E58DCC}">
  <ds:schemaRefs>
    <ds:schemaRef ds:uri="http://purl.org/dc/terms/"/>
    <ds:schemaRef ds:uri="a6522676-9d5d-4c93-bc87-501c8cb86033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bb4d6d32-6586-43b9-b010-b256dfc70333"/>
  </ds:schemaRefs>
</ds:datastoreItem>
</file>

<file path=customXml/itemProps3.xml><?xml version="1.0" encoding="utf-8"?>
<ds:datastoreItem xmlns:ds="http://schemas.openxmlformats.org/officeDocument/2006/customXml" ds:itemID="{031560D2-03FC-4800-ADB2-ABE25F1C4A8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30072</TotalTime>
  <Words>916</Words>
  <Application>Microsoft Macintosh PowerPoint</Application>
  <PresentationFormat>Widescreen</PresentationFormat>
  <Paragraphs>66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Avenir Black</vt:lpstr>
      <vt:lpstr>Calibri</vt:lpstr>
      <vt:lpstr>Avenir Book</vt:lpstr>
      <vt:lpstr>Avenir Next LT Pro</vt:lpstr>
      <vt:lpstr>Arial</vt:lpstr>
      <vt:lpstr>Avenir</vt:lpstr>
      <vt:lpstr>Avenir Next LT Pro Demi</vt:lpstr>
      <vt:lpstr>The Bridge Theme - V01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Bridge - PowerPoint Template 2024</dc:title>
  <dc:subject/>
  <dc:creator>Jennifer Leinweber</dc:creator>
  <cp:keywords/>
  <dc:description/>
  <cp:lastModifiedBy>Michael Carbone</cp:lastModifiedBy>
  <cp:revision>95</cp:revision>
  <dcterms:created xsi:type="dcterms:W3CDTF">2023-12-12T06:48:12Z</dcterms:created>
  <dcterms:modified xsi:type="dcterms:W3CDTF">2024-08-23T18:26:52Z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0x010100E8759F3A5467CD46A2080B886093CFD7</vt:lpwstr>
  </property>
  <property fmtid="{D5CDD505-2E9C-101B-9397-08002B2CF9AE}" pid="3" name="MediaServiceImageTags">
    <vt:lpwstr/>
  </property>
</Properties>
</file>